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5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283" r:id="rId9"/>
    <p:sldId id="285" r:id="rId10"/>
    <p:sldId id="286" r:id="rId11"/>
    <p:sldId id="302" r:id="rId12"/>
    <p:sldId id="284" r:id="rId13"/>
    <p:sldId id="300" r:id="rId14"/>
    <p:sldId id="293" r:id="rId15"/>
    <p:sldId id="287" r:id="rId16"/>
    <p:sldId id="289" r:id="rId17"/>
    <p:sldId id="304" r:id="rId18"/>
    <p:sldId id="305" r:id="rId19"/>
    <p:sldId id="306" r:id="rId20"/>
    <p:sldId id="308" r:id="rId21"/>
    <p:sldId id="307" r:id="rId22"/>
    <p:sldId id="309" r:id="rId23"/>
    <p:sldId id="310" r:id="rId24"/>
    <p:sldId id="311" r:id="rId25"/>
    <p:sldId id="312" r:id="rId26"/>
    <p:sldId id="331" r:id="rId27"/>
    <p:sldId id="332" r:id="rId28"/>
    <p:sldId id="333" r:id="rId29"/>
    <p:sldId id="334" r:id="rId30"/>
    <p:sldId id="335" r:id="rId31"/>
    <p:sldId id="313" r:id="rId32"/>
    <p:sldId id="314" r:id="rId33"/>
    <p:sldId id="315" r:id="rId34"/>
    <p:sldId id="316" r:id="rId35"/>
    <p:sldId id="340" r:id="rId36"/>
    <p:sldId id="341" r:id="rId37"/>
    <p:sldId id="338" r:id="rId38"/>
    <p:sldId id="317" r:id="rId39"/>
    <p:sldId id="339" r:id="rId40"/>
    <p:sldId id="344" r:id="rId41"/>
    <p:sldId id="345" r:id="rId42"/>
    <p:sldId id="346" r:id="rId43"/>
    <p:sldId id="347" r:id="rId44"/>
    <p:sldId id="342" r:id="rId45"/>
    <p:sldId id="343" r:id="rId46"/>
    <p:sldId id="324" r:id="rId47"/>
    <p:sldId id="322" r:id="rId48"/>
    <p:sldId id="327" r:id="rId49"/>
    <p:sldId id="326" r:id="rId50"/>
    <p:sldId id="323" r:id="rId51"/>
    <p:sldId id="329" r:id="rId52"/>
    <p:sldId id="330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77278" autoAdjust="0"/>
  </p:normalViewPr>
  <p:slideViewPr>
    <p:cSldViewPr>
      <p:cViewPr>
        <p:scale>
          <a:sx n="100" d="100"/>
          <a:sy n="100" d="100"/>
        </p:scale>
        <p:origin x="-1470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כ"ג/סיון/תשע"ג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לצורך סימולציה של תמונה לא דחוסה בגודל</a:t>
            </a:r>
            <a:r>
              <a:rPr lang="he-IL" baseline="0" dirty="0" smtClean="0"/>
              <a:t> מלא (</a:t>
            </a:r>
            <a:r>
              <a:rPr lang="en-US" baseline="0" dirty="0" smtClean="0"/>
              <a:t>640x480</a:t>
            </a:r>
            <a:r>
              <a:rPr lang="he-IL" baseline="0" smtClean="0"/>
              <a:t> על פי דרישות הפרויקט)</a:t>
            </a:r>
            <a:r>
              <a:rPr lang="he-IL" smtClean="0"/>
              <a:t>, </a:t>
            </a:r>
            <a:r>
              <a:rPr lang="he-IL" dirty="0" smtClean="0"/>
              <a:t>נדרש הרבה זמן</a:t>
            </a:r>
          </a:p>
          <a:p>
            <a:r>
              <a:rPr lang="he-IL" dirty="0" smtClean="0"/>
              <a:t>לכן העדפנו</a:t>
            </a:r>
            <a:r>
              <a:rPr lang="he-IL" baseline="0" dirty="0" smtClean="0"/>
              <a:t> לעבוד על רזולוציות נמוכות. לקח הרבה זמן כדי לגרום למערכת לתמוך ברזולוציות קטנות</a:t>
            </a:r>
          </a:p>
          <a:p>
            <a:r>
              <a:rPr lang="he-IL" baseline="0" dirty="0" smtClean="0"/>
              <a:t>שינוי </a:t>
            </a:r>
            <a:r>
              <a:rPr lang="he-IL" baseline="0" dirty="0" err="1" smtClean="0"/>
              <a:t>ג'נריקים</a:t>
            </a:r>
            <a:r>
              <a:rPr lang="he-IL" baseline="0" dirty="0" smtClean="0"/>
              <a:t>, הרבה </a:t>
            </a:r>
            <a:r>
              <a:rPr lang="he-IL" baseline="0" dirty="0" err="1" smtClean="0"/>
              <a:t>דיבאגים</a:t>
            </a:r>
            <a:r>
              <a:rPr lang="he-IL" baseline="0" dirty="0" smtClean="0"/>
              <a:t> ולמידה של המערכת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כתיבה</a:t>
            </a:r>
            <a:r>
              <a:rPr lang="he-IL" baseline="0" dirty="0" smtClean="0"/>
              <a:t> לרגיסטר של פרמטרי משתמש-</a:t>
            </a:r>
          </a:p>
          <a:p>
            <a:r>
              <a:rPr lang="he-IL" baseline="0" dirty="0" smtClean="0"/>
              <a:t>הרגיסטרים יושבים בטופ של הבלוק</a:t>
            </a:r>
          </a:p>
          <a:p>
            <a:r>
              <a:rPr lang="he-IL" baseline="0" dirty="0" smtClean="0"/>
              <a:t>הכתיבה נעשית מהתוכנה, כלומר ב</a:t>
            </a:r>
            <a:r>
              <a:rPr lang="en-US" baseline="0" dirty="0" smtClean="0"/>
              <a:t>GUI</a:t>
            </a:r>
            <a:r>
              <a:rPr lang="he-IL" baseline="0" dirty="0" smtClean="0"/>
              <a:t> המשתמש מכניס את הפרמטרים שלו, ואז ה</a:t>
            </a:r>
            <a:r>
              <a:rPr lang="en-US" baseline="0" dirty="0" smtClean="0"/>
              <a:t>MATLAB</a:t>
            </a:r>
            <a:r>
              <a:rPr lang="he-IL" baseline="0" dirty="0" smtClean="0"/>
              <a:t> עוטף אותם בחבילה שנשלחת דרך ה</a:t>
            </a:r>
            <a:r>
              <a:rPr lang="en-US" baseline="0" dirty="0" smtClean="0"/>
              <a:t>UART</a:t>
            </a:r>
            <a:r>
              <a:rPr lang="he-IL" baseline="0" dirty="0" smtClean="0"/>
              <a:t> ומפוענחת ב</a:t>
            </a:r>
            <a:r>
              <a:rPr lang="en-US" baseline="0" dirty="0" smtClean="0"/>
              <a:t>RX</a:t>
            </a:r>
            <a:r>
              <a:rPr lang="he-IL" baseline="0" dirty="0" smtClean="0"/>
              <a:t> ומשם מנותבת אל היעד שלה.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71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ניתן</a:t>
            </a:r>
            <a:r>
              <a:rPr lang="he-IL" baseline="0" dirty="0" smtClean="0"/>
              <a:t> לראות שקצב התוצאות הוא בהתאם למספר דרגות ה</a:t>
            </a:r>
            <a:r>
              <a:rPr lang="en-US" baseline="0" dirty="0" smtClean="0"/>
              <a:t>PIPE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465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</a:t>
            </a:r>
            <a:r>
              <a:rPr lang="en-US" dirty="0" smtClean="0"/>
              <a:t>TB</a:t>
            </a:r>
            <a:r>
              <a:rPr lang="he-IL" dirty="0" smtClean="0"/>
              <a:t> מייצר בעזרת</a:t>
            </a:r>
            <a:r>
              <a:rPr lang="he-IL" baseline="0" dirty="0" smtClean="0"/>
              <a:t> לולאה כפולה </a:t>
            </a:r>
            <a:r>
              <a:rPr lang="he-IL" baseline="0" dirty="0" err="1" smtClean="0"/>
              <a:t>אינדקסי</a:t>
            </a:r>
            <a:r>
              <a:rPr lang="he-IL" baseline="0" dirty="0" smtClean="0"/>
              <a:t> כניסה עבור ה</a:t>
            </a:r>
            <a:r>
              <a:rPr lang="en-US" baseline="0" dirty="0" err="1" smtClean="0"/>
              <a:t>addr_calc</a:t>
            </a:r>
            <a:r>
              <a:rPr lang="he-IL" baseline="0" dirty="0" smtClean="0"/>
              <a:t> (כתובות של מטריצה עבור תמונת היציאה)</a:t>
            </a:r>
          </a:p>
          <a:p>
            <a:r>
              <a:rPr lang="he-IL" baseline="0" dirty="0" smtClean="0"/>
              <a:t>הפלט של </a:t>
            </a:r>
            <a:r>
              <a:rPr lang="en-US" baseline="0" dirty="0" smtClean="0"/>
              <a:t>addr_calc</a:t>
            </a:r>
            <a:r>
              <a:rPr lang="he-IL" baseline="0" dirty="0" smtClean="0"/>
              <a:t> – 4 כתובות </a:t>
            </a:r>
            <a:r>
              <a:rPr lang="en-US" baseline="0" dirty="0" smtClean="0"/>
              <a:t>RAM</a:t>
            </a:r>
            <a:r>
              <a:rPr lang="he-IL" baseline="0" dirty="0" smtClean="0"/>
              <a:t> עבור כל פיקסל בתמונת היעד + 2 משקלים לאינטרפולציה -&gt;נכתב לתוך קובץ הטקסט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44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התמונה</a:t>
            </a:r>
            <a:r>
              <a:rPr lang="he-IL" baseline="0" dirty="0" smtClean="0"/>
              <a:t> בזיכרון אמורה לשבת כולה בכתובות רצופות מ1 והלאה, לכן לקחנו את התמונה (מערך דו-</a:t>
            </a:r>
            <a:r>
              <a:rPr lang="he-IL" baseline="0" dirty="0" err="1" smtClean="0"/>
              <a:t>מימדי</a:t>
            </a:r>
            <a:r>
              <a:rPr lang="he-IL" baseline="0" dirty="0" smtClean="0"/>
              <a:t>) והפכנו אותה למערך אחד ארוך – זה בעצם </a:t>
            </a:r>
            <a:r>
              <a:rPr lang="he-IL" baseline="0" dirty="0" err="1" smtClean="0"/>
              <a:t>ממדל</a:t>
            </a:r>
            <a:r>
              <a:rPr lang="he-IL" baseline="0" dirty="0" smtClean="0"/>
              <a:t> לנו את הזיכרון.</a:t>
            </a:r>
          </a:p>
          <a:p>
            <a:r>
              <a:rPr lang="he-IL" baseline="0" dirty="0" smtClean="0"/>
              <a:t>לאחר מכן לקחנו את קובץ הפלט של הקואורדינטות ובנינו על פיו את תמונת הפלט.</a:t>
            </a:r>
          </a:p>
          <a:p>
            <a:r>
              <a:rPr lang="he-IL" baseline="0" dirty="0" smtClean="0"/>
              <a:t>כאשר את הבי-לינאריות ביצענו על ידי המטלב כרגע ע"פ הפרמטרים (משקלי השברים) שבקובץ הטקסט</a:t>
            </a:r>
          </a:p>
          <a:p>
            <a:r>
              <a:rPr lang="he-IL" baseline="0" dirty="0" smtClean="0"/>
              <a:t>התמונה הסופית הינה כפי שהתקבלה במטלב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342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53</a:t>
            </a:fld>
            <a:endParaRPr lang="he-I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לפני השינוי מערכת המטלב דחסה תמונה בקידוד </a:t>
            </a:r>
            <a:r>
              <a:rPr lang="en-US" dirty="0" err="1" smtClean="0"/>
              <a:t>runlength</a:t>
            </a:r>
            <a:endParaRPr lang="en-US" dirty="0" smtClean="0"/>
          </a:p>
          <a:p>
            <a:r>
              <a:rPr lang="he-IL" dirty="0" smtClean="0"/>
              <a:t>לאחר</a:t>
            </a:r>
            <a:r>
              <a:rPr lang="he-IL" baseline="0" dirty="0" smtClean="0"/>
              <a:t> מכן חלקה את החבילה למנות על מנת לשלוח אותה ב</a:t>
            </a:r>
            <a:r>
              <a:rPr lang="en-US" baseline="0" dirty="0" smtClean="0"/>
              <a:t>UART</a:t>
            </a:r>
            <a:endParaRPr lang="he-IL" baseline="0" dirty="0" smtClean="0"/>
          </a:p>
          <a:p>
            <a:r>
              <a:rPr lang="he-IL" baseline="0" dirty="0" smtClean="0"/>
              <a:t>אצלנו במערכת, התמונה אינה עוברת דחיסה, כמו כן נוספה תמיכה של כתיבה פרמטרי משתמש אל הרגיסטרים המתאימים.</a:t>
            </a:r>
          </a:p>
          <a:p>
            <a:r>
              <a:rPr lang="he-IL" baseline="0" dirty="0" smtClean="0"/>
              <a:t>עדכון חישובי ה</a:t>
            </a:r>
            <a:r>
              <a:rPr lang="en-US" baseline="0" dirty="0" smtClean="0"/>
              <a:t>CRC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 smtClean="0"/>
              <a:t>פיקסל מנג'ר אחראי לקרוא למידע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החיצוני לטובת התצוגה</a:t>
            </a:r>
          </a:p>
          <a:p>
            <a:r>
              <a:rPr lang="he-IL" baseline="0" dirty="0" smtClean="0"/>
              <a:t>עד עשתה הוא ביקש מידע שכלל גוון </a:t>
            </a:r>
            <a:r>
              <a:rPr lang="he-IL" baseline="0" dirty="0" err="1" smtClean="0"/>
              <a:t>אפור+מספר</a:t>
            </a:r>
            <a:r>
              <a:rPr lang="he-IL" baseline="0" dirty="0" smtClean="0"/>
              <a:t> חזרות וכך ספר את מספר </a:t>
            </a:r>
            <a:r>
              <a:rPr lang="he-IL" baseline="0" dirty="0" err="1" smtClean="0"/>
              <a:t>הפיקבלים</a:t>
            </a:r>
            <a:r>
              <a:rPr lang="he-IL" baseline="0" dirty="0" smtClean="0"/>
              <a:t> הדרושים על מנת להרכיב תמונה בצג</a:t>
            </a:r>
          </a:p>
          <a:p>
            <a:r>
              <a:rPr lang="he-IL" baseline="0" dirty="0" smtClean="0"/>
              <a:t>אנחנו עדכנו אותו על מנת שיתמוך ב</a:t>
            </a:r>
            <a:r>
              <a:rPr lang="en-US" baseline="0" dirty="0" smtClean="0"/>
              <a:t>DATA</a:t>
            </a:r>
            <a:r>
              <a:rPr lang="he-IL" baseline="0" dirty="0" smtClean="0"/>
              <a:t> שאינו מכיל מספרי חזרות – עדכוני </a:t>
            </a:r>
            <a:r>
              <a:rPr lang="he-IL" baseline="0" dirty="0" err="1" smtClean="0"/>
              <a:t>קאונטרים</a:t>
            </a: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3. Changes in Top Design &amp; Top TB</a:t>
            </a:r>
            <a:endParaRPr lang="en-US" dirty="0"/>
          </a:p>
          <a:p>
            <a:pPr lvl="1" algn="l" rtl="0"/>
            <a:r>
              <a:rPr lang="en-US" dirty="0" smtClean="0"/>
              <a:t>Changes to support different image resolutions</a:t>
            </a:r>
          </a:p>
          <a:p>
            <a:pPr marL="109728" indent="0" algn="l" rtl="0">
              <a:buNone/>
            </a:pP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sp>
        <p:nvSpPr>
          <p:cNvPr id="54" name="Rounded Rectangle 53"/>
          <p:cNvSpPr/>
          <p:nvPr/>
        </p:nvSpPr>
        <p:spPr>
          <a:xfrm>
            <a:off x="4846681" y="3233122"/>
            <a:ext cx="2003665" cy="5542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 smtClean="0"/>
              <a:t>TX Path</a:t>
            </a:r>
            <a:endParaRPr lang="he-IL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1221204" y="4406892"/>
            <a:ext cx="2123885" cy="65209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600" dirty="0" smtClean="0"/>
              <a:t>Memory</a:t>
            </a:r>
          </a:p>
          <a:p>
            <a:pPr algn="ctr" rtl="0"/>
            <a:r>
              <a:rPr lang="en-US" sz="1600" dirty="0" smtClean="0"/>
              <a:t>Management</a:t>
            </a:r>
            <a:endParaRPr lang="he-IL" sz="1600" dirty="0"/>
          </a:p>
        </p:txBody>
      </p:sp>
      <p:sp>
        <p:nvSpPr>
          <p:cNvPr id="56" name="Rounded Rectangle 55"/>
          <p:cNvSpPr/>
          <p:nvPr/>
        </p:nvSpPr>
        <p:spPr>
          <a:xfrm>
            <a:off x="2001476" y="3239657"/>
            <a:ext cx="1763226" cy="51514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 smtClean="0"/>
              <a:t>RX Path</a:t>
            </a:r>
            <a:endParaRPr lang="he-IL" sz="1600" dirty="0"/>
          </a:p>
        </p:txBody>
      </p:sp>
      <p:sp>
        <p:nvSpPr>
          <p:cNvPr id="57" name="Rectangle 56"/>
          <p:cNvSpPr/>
          <p:nvPr/>
        </p:nvSpPr>
        <p:spPr>
          <a:xfrm>
            <a:off x="683568" y="2852936"/>
            <a:ext cx="6552728" cy="3240359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58" name="Picture 5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790" y="3461355"/>
            <a:ext cx="591126" cy="356559"/>
          </a:xfrm>
          <a:prstGeom prst="rect">
            <a:avLst/>
          </a:prstGeom>
          <a:noFill/>
        </p:spPr>
      </p:pic>
      <p:cxnSp>
        <p:nvCxnSpPr>
          <p:cNvPr id="59" name="Elbow Connector 58"/>
          <p:cNvCxnSpPr>
            <a:endCxn id="56" idx="1"/>
          </p:cNvCxnSpPr>
          <p:nvPr/>
        </p:nvCxnSpPr>
        <p:spPr>
          <a:xfrm flipV="1">
            <a:off x="1600743" y="3497227"/>
            <a:ext cx="400733" cy="296711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562502" y="5711081"/>
            <a:ext cx="681246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SDRAM Controller</a:t>
            </a:r>
            <a:endParaRPr lang="he-IL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2710406" y="5569820"/>
            <a:ext cx="440806" cy="18466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WBS</a:t>
            </a:r>
            <a:endParaRPr lang="he-IL" sz="600" dirty="0"/>
          </a:p>
        </p:txBody>
      </p:sp>
      <p:cxnSp>
        <p:nvCxnSpPr>
          <p:cNvPr id="62" name="Elbow Connector 61"/>
          <p:cNvCxnSpPr>
            <a:stCxn id="84" idx="2"/>
            <a:endCxn id="61" idx="0"/>
          </p:cNvCxnSpPr>
          <p:nvPr/>
        </p:nvCxnSpPr>
        <p:spPr>
          <a:xfrm rot="16200000" flipH="1">
            <a:off x="2454634" y="5093646"/>
            <a:ext cx="264612" cy="687735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139335" y="4633825"/>
            <a:ext cx="423862" cy="2308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900" dirty="0" smtClean="0"/>
              <a:t>WBS</a:t>
            </a:r>
            <a:endParaRPr lang="he-IL" sz="900" dirty="0"/>
          </a:p>
        </p:txBody>
      </p:sp>
      <p:sp>
        <p:nvSpPr>
          <p:cNvPr id="64" name="TextBox 63"/>
          <p:cNvSpPr txBox="1"/>
          <p:nvPr/>
        </p:nvSpPr>
        <p:spPr>
          <a:xfrm>
            <a:off x="4966900" y="3754798"/>
            <a:ext cx="520953" cy="2616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50" dirty="0" smtClean="0"/>
              <a:t>WBM</a:t>
            </a:r>
            <a:endParaRPr lang="he-IL" sz="1050" dirty="0"/>
          </a:p>
        </p:txBody>
      </p:sp>
      <p:cxnSp>
        <p:nvCxnSpPr>
          <p:cNvPr id="65" name="Elbow Connector 140"/>
          <p:cNvCxnSpPr/>
          <p:nvPr/>
        </p:nvCxnSpPr>
        <p:spPr>
          <a:xfrm flipH="1">
            <a:off x="1035013" y="3364553"/>
            <a:ext cx="5770557" cy="161978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722795" y="3744746"/>
            <a:ext cx="520953" cy="2462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00" dirty="0" smtClean="0"/>
              <a:t>WBM</a:t>
            </a:r>
            <a:endParaRPr lang="he-IL" sz="1000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600854" y="3427452"/>
            <a:ext cx="423862" cy="2308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900" dirty="0" smtClean="0"/>
              <a:t>WBS</a:t>
            </a:r>
            <a:endParaRPr lang="he-IL" sz="900" dirty="0"/>
          </a:p>
        </p:txBody>
      </p:sp>
      <p:cxnSp>
        <p:nvCxnSpPr>
          <p:cNvPr id="68" name="Elbow Connector 67"/>
          <p:cNvCxnSpPr>
            <a:stCxn id="67" idx="0"/>
            <a:endCxn id="92" idx="0"/>
          </p:cNvCxnSpPr>
          <p:nvPr/>
        </p:nvCxnSpPr>
        <p:spPr>
          <a:xfrm rot="10800000" flipV="1">
            <a:off x="4050699" y="3542867"/>
            <a:ext cx="646671" cy="399095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40999" y="4257746"/>
            <a:ext cx="520953" cy="24622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000" dirty="0" smtClean="0"/>
              <a:t>WBS</a:t>
            </a:r>
            <a:endParaRPr lang="he-IL" sz="1000" dirty="0"/>
          </a:p>
        </p:txBody>
      </p:sp>
      <p:cxnSp>
        <p:nvCxnSpPr>
          <p:cNvPr id="70" name="Elbow Connector 133"/>
          <p:cNvCxnSpPr/>
          <p:nvPr/>
        </p:nvCxnSpPr>
        <p:spPr>
          <a:xfrm rot="10800000">
            <a:off x="4355978" y="4243294"/>
            <a:ext cx="1058081" cy="163599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"/>
          <p:cNvSpPr txBox="1"/>
          <p:nvPr/>
        </p:nvSpPr>
        <p:spPr>
          <a:xfrm>
            <a:off x="971600" y="3820008"/>
            <a:ext cx="55622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72" name="Elbow Connector 71"/>
          <p:cNvCxnSpPr>
            <a:stCxn id="86" idx="3"/>
            <a:endCxn id="74" idx="1"/>
          </p:cNvCxnSpPr>
          <p:nvPr/>
        </p:nvCxnSpPr>
        <p:spPr>
          <a:xfrm flipH="1">
            <a:off x="6689751" y="4797410"/>
            <a:ext cx="91457" cy="1049462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 w="1905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73" name="Group 181"/>
          <p:cNvGrpSpPr/>
          <p:nvPr/>
        </p:nvGrpSpPr>
        <p:grpSpPr>
          <a:xfrm>
            <a:off x="6689751" y="5496616"/>
            <a:ext cx="520953" cy="516309"/>
            <a:chOff x="8357676" y="5102241"/>
            <a:chExt cx="928694" cy="1131249"/>
          </a:xfrm>
        </p:grpSpPr>
        <p:pic>
          <p:nvPicPr>
            <p:cNvPr id="74" name="Picture 73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75" name="TextBox 4"/>
            <p:cNvSpPr txBox="1"/>
            <p:nvPr/>
          </p:nvSpPr>
          <p:spPr>
            <a:xfrm>
              <a:off x="8357676" y="5102241"/>
              <a:ext cx="928694" cy="111267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</a:t>
              </a:r>
              <a:r>
                <a:rPr lang="en-US" sz="700" dirty="0" smtClean="0"/>
                <a:t>Display</a:t>
              </a:r>
              <a:endParaRPr lang="he-IL" sz="1000" dirty="0"/>
            </a:p>
          </p:txBody>
        </p:sp>
      </p:grpSp>
      <p:pic>
        <p:nvPicPr>
          <p:cNvPr id="76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1455459" y="5561712"/>
            <a:ext cx="642330" cy="37764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066815" y="5524711"/>
            <a:ext cx="681970" cy="2944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78" name="Elbow Connector 77"/>
          <p:cNvCxnSpPr>
            <a:stCxn id="60" idx="1"/>
            <a:endCxn id="76" idx="3"/>
          </p:cNvCxnSpPr>
          <p:nvPr/>
        </p:nvCxnSpPr>
        <p:spPr>
          <a:xfrm rot="10800000">
            <a:off x="2097790" y="5750534"/>
            <a:ext cx="464713" cy="129825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133"/>
          <p:cNvCxnSpPr>
            <a:stCxn id="88" idx="0"/>
          </p:cNvCxnSpPr>
          <p:nvPr/>
        </p:nvCxnSpPr>
        <p:spPr>
          <a:xfrm rot="10800000">
            <a:off x="4355977" y="4313609"/>
            <a:ext cx="440243" cy="467499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41"/>
          <p:cNvCxnSpPr/>
          <p:nvPr/>
        </p:nvCxnSpPr>
        <p:spPr>
          <a:xfrm>
            <a:off x="3243748" y="3885603"/>
            <a:ext cx="480880" cy="162638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41"/>
          <p:cNvCxnSpPr>
            <a:stCxn id="69" idx="0"/>
            <a:endCxn id="92" idx="1"/>
          </p:cNvCxnSpPr>
          <p:nvPr/>
        </p:nvCxnSpPr>
        <p:spPr>
          <a:xfrm rot="5400000" flipH="1" flipV="1">
            <a:off x="2797138" y="3332124"/>
            <a:ext cx="129961" cy="1721284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41"/>
          <p:cNvCxnSpPr>
            <a:stCxn id="63" idx="0"/>
          </p:cNvCxnSpPr>
          <p:nvPr/>
        </p:nvCxnSpPr>
        <p:spPr>
          <a:xfrm flipV="1">
            <a:off x="3466682" y="4313607"/>
            <a:ext cx="368064" cy="435634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41"/>
          <p:cNvCxnSpPr/>
          <p:nvPr/>
        </p:nvCxnSpPr>
        <p:spPr>
          <a:xfrm rot="10800000" flipV="1">
            <a:off x="4365804" y="3941962"/>
            <a:ext cx="601097" cy="138883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82597" y="5058987"/>
            <a:ext cx="520953" cy="2462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00" dirty="0" smtClean="0"/>
              <a:t>WBM</a:t>
            </a:r>
            <a:endParaRPr lang="he-IL" sz="10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4796219" y="4312401"/>
            <a:ext cx="1984989" cy="778451"/>
            <a:chOff x="5142286" y="4886331"/>
            <a:chExt cx="2918936" cy="1502957"/>
          </a:xfrm>
        </p:grpSpPr>
        <p:sp>
          <p:nvSpPr>
            <p:cNvPr id="86" name="Rounded Rectangle 85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dirty="0" smtClean="0"/>
                <a:t>Display</a:t>
              </a:r>
            </a:p>
            <a:p>
              <a:pPr algn="ctr"/>
              <a:r>
                <a:rPr lang="en-US" sz="1600" dirty="0" smtClean="0"/>
                <a:t>Controller</a:t>
              </a:r>
              <a:endParaRPr lang="he-IL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050821" y="4886331"/>
              <a:ext cx="766064" cy="475379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000" dirty="0" smtClean="0"/>
                <a:t>WBS</a:t>
              </a:r>
              <a:endParaRPr lang="he-IL" sz="1400" dirty="0"/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4891516" y="5632857"/>
              <a:ext cx="818351" cy="31681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800" dirty="0" smtClean="0"/>
                <a:t>WBM</a:t>
              </a:r>
              <a:endParaRPr lang="he-IL" sz="1000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455459" y="3248990"/>
            <a:ext cx="52452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6354455" y="5886340"/>
            <a:ext cx="505114" cy="2000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00" dirty="0" smtClean="0"/>
              <a:t>VESA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22760" y="3941963"/>
            <a:ext cx="655875" cy="3716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800" b="1" dirty="0" smtClean="0"/>
              <a:t>Wishbone</a:t>
            </a:r>
          </a:p>
          <a:p>
            <a:r>
              <a:rPr lang="en-US" sz="800" dirty="0" smtClean="0"/>
              <a:t>INTERCON</a:t>
            </a:r>
            <a:endParaRPr lang="he-IL" sz="800" dirty="0"/>
          </a:p>
        </p:txBody>
      </p:sp>
    </p:spTree>
    <p:extLst>
      <p:ext uri="{BB962C8B-B14F-4D97-AF65-F5344CB8AC3E}">
        <p14:creationId xmlns:p14="http://schemas.microsoft.com/office/powerpoint/2010/main" val="27655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746269" y="242676"/>
            <a:ext cx="1996335" cy="927823"/>
            <a:chOff x="1202146" y="1826297"/>
            <a:chExt cx="6207129" cy="3555697"/>
          </a:xfrm>
        </p:grpSpPr>
        <p:sp>
          <p:nvSpPr>
            <p:cNvPr id="23" name="Rectangle 22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8936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dirty="0" smtClean="0"/>
              <a:t> </a:t>
            </a:r>
            <a:r>
              <a:rPr lang="en-US" dirty="0" smtClean="0"/>
              <a:t>Parameter Registers – </a:t>
            </a:r>
            <a:br>
              <a:rPr lang="en-US" dirty="0" smtClean="0"/>
            </a:br>
            <a:r>
              <a:rPr lang="en-US" dirty="0" smtClean="0"/>
              <a:t> Simulation</a:t>
            </a:r>
            <a:endParaRPr lang="he-IL" dirty="0"/>
          </a:p>
        </p:txBody>
      </p:sp>
      <p:grpSp>
        <p:nvGrpSpPr>
          <p:cNvPr id="10" name="Group 9"/>
          <p:cNvGrpSpPr/>
          <p:nvPr/>
        </p:nvGrpSpPr>
        <p:grpSpPr>
          <a:xfrm>
            <a:off x="210915" y="1772816"/>
            <a:ext cx="8609557" cy="3588924"/>
            <a:chOff x="0" y="2088444"/>
            <a:chExt cx="8609557" cy="3588924"/>
          </a:xfrm>
        </p:grpSpPr>
        <p:pic>
          <p:nvPicPr>
            <p:cNvPr id="18434" name="Picture 2" descr="C:\Users\s03933557\Downloads\Captur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" t="58130" r="50840" b="5310"/>
            <a:stretch/>
          </p:blipFill>
          <p:spPr bwMode="auto">
            <a:xfrm>
              <a:off x="0" y="2088444"/>
              <a:ext cx="8609557" cy="358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123728" y="3689477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92280" y="368947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3728" y="429309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429309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23728" y="4941168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96336" y="4941168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23728" y="3044961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00392" y="3044961"/>
              <a:ext cx="432048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23728" y="2396889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84368" y="2420889"/>
              <a:ext cx="504056" cy="14401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5553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/>
              <a:t>Addr. Calc. </a:t>
            </a:r>
            <a:r>
              <a:rPr lang="en-US" sz="3600" dirty="0" smtClean="0"/>
              <a:t> -</a:t>
            </a:r>
            <a:br>
              <a:rPr lang="en-US" sz="3600" dirty="0" smtClean="0"/>
            </a:br>
            <a:r>
              <a:rPr lang="en-US" sz="3600" dirty="0" smtClean="0"/>
              <a:t>Initial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/>
          <a:stretch/>
        </p:blipFill>
        <p:spPr bwMode="auto">
          <a:xfrm>
            <a:off x="323528" y="1592580"/>
            <a:ext cx="8375704" cy="428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17120"/>
          <a:stretch/>
        </p:blipFill>
        <p:spPr>
          <a:xfrm>
            <a:off x="1839816" y="5661248"/>
            <a:ext cx="6643391" cy="1069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01208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Synthesis Results:</a:t>
            </a:r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8" name="Rectangle 7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24578" name="Picture 2" descr="http://www.google.co.il/url?source=imglanding&amp;ct=img&amp;q=http://www.vipservice.co.il/site_temp/userfiles/png-symbol-error-256x256.png&amp;sa=X&amp;ei=__GUULXBG-eF4ATzuoCwCA&amp;ved=0CAkQ8wc&amp;usg=AFQjCNGEQzzgdapYxizTQHDq6gQ26HOsq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888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4293096"/>
            <a:ext cx="686578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Incompliant with frequency requirements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297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strike="sngStrike" dirty="0" smtClean="0"/>
              <a:t>Degeneration of the system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1520" y="269330"/>
            <a:ext cx="6707088" cy="1143000"/>
          </a:xfrm>
        </p:spPr>
        <p:txBody>
          <a:bodyPr>
            <a:normAutofit/>
          </a:bodyPr>
          <a:lstStyle/>
          <a:p>
            <a:pPr rtl="0"/>
            <a:r>
              <a:rPr lang="en-US" sz="3600" dirty="0"/>
              <a:t>Addr. Calc.</a:t>
            </a:r>
            <a:r>
              <a:rPr lang="en-US" sz="3600" dirty="0" smtClean="0"/>
              <a:t>– first valid output</a:t>
            </a:r>
            <a:endParaRPr lang="he-IL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502352" cy="342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478070"/>
              </p:ext>
            </p:extLst>
          </p:nvPr>
        </p:nvGraphicFramePr>
        <p:xfrm>
          <a:off x="5746750" y="3273425"/>
          <a:ext cx="1905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5" imgW="190440" imgH="152280" progId="Equation.DSMT4">
                  <p:embed/>
                </p:oleObj>
              </mc:Choice>
              <mc:Fallback>
                <p:oleObj name="Equation" r:id="rId5" imgW="1904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6750" y="3273425"/>
                        <a:ext cx="1905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lowchart: Punched Tape 19"/>
          <p:cNvSpPr/>
          <p:nvPr/>
        </p:nvSpPr>
        <p:spPr>
          <a:xfrm>
            <a:off x="4638514" y="2732931"/>
            <a:ext cx="792088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050" dirty="0" smtClean="0"/>
              <a:t>trigger</a:t>
            </a:r>
            <a:endParaRPr lang="he-IL" sz="1050" dirty="0"/>
          </a:p>
        </p:txBody>
      </p:sp>
      <p:sp>
        <p:nvSpPr>
          <p:cNvPr id="23" name="Flowchart: Punched Tape 22"/>
          <p:cNvSpPr/>
          <p:nvPr/>
        </p:nvSpPr>
        <p:spPr>
          <a:xfrm>
            <a:off x="6588224" y="4221088"/>
            <a:ext cx="1008112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1</a:t>
            </a:r>
            <a:r>
              <a:rPr lang="en-US" sz="900" baseline="30000" dirty="0" smtClean="0"/>
              <a:t>st</a:t>
            </a:r>
            <a:r>
              <a:rPr lang="en-US" sz="900" dirty="0" smtClean="0"/>
              <a:t> output</a:t>
            </a:r>
            <a:endParaRPr lang="he-IL" sz="900" dirty="0"/>
          </a:p>
        </p:txBody>
      </p:sp>
      <p:sp>
        <p:nvSpPr>
          <p:cNvPr id="24" name="Flowchart: Punched Tape 23"/>
          <p:cNvSpPr/>
          <p:nvPr/>
        </p:nvSpPr>
        <p:spPr>
          <a:xfrm>
            <a:off x="7978527" y="4173835"/>
            <a:ext cx="81986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2</a:t>
            </a:r>
            <a:r>
              <a:rPr lang="en-US" sz="900" baseline="30000" dirty="0" smtClean="0"/>
              <a:t>nd</a:t>
            </a:r>
            <a:r>
              <a:rPr lang="en-US" sz="900" dirty="0" smtClean="0"/>
              <a:t> output</a:t>
            </a:r>
            <a:endParaRPr lang="he-IL" sz="900" dirty="0"/>
          </a:p>
        </p:txBody>
      </p:sp>
      <p:sp>
        <p:nvSpPr>
          <p:cNvPr id="21" name="Rectangle 20"/>
          <p:cNvSpPr/>
          <p:nvPr/>
        </p:nvSpPr>
        <p:spPr>
          <a:xfrm>
            <a:off x="5508104" y="3020963"/>
            <a:ext cx="216024" cy="3360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/>
          <p:cNvSpPr/>
          <p:nvPr/>
        </p:nvSpPr>
        <p:spPr>
          <a:xfrm>
            <a:off x="6372200" y="3005348"/>
            <a:ext cx="216024" cy="3360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88224" y="3356992"/>
            <a:ext cx="1390303" cy="816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724128" y="3356992"/>
            <a:ext cx="864096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08104" y="4831913"/>
            <a:ext cx="2160240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 34"/>
          <p:cNvSpPr/>
          <p:nvPr/>
        </p:nvSpPr>
        <p:spPr>
          <a:xfrm>
            <a:off x="7668344" y="4831913"/>
            <a:ext cx="872480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Rectangle 35"/>
          <p:cNvSpPr/>
          <p:nvPr/>
        </p:nvSpPr>
        <p:spPr>
          <a:xfrm>
            <a:off x="5508104" y="5201850"/>
            <a:ext cx="17227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latency – 12 Cycles</a:t>
            </a:r>
            <a:endParaRPr lang="en-US" sz="900" dirty="0"/>
          </a:p>
        </p:txBody>
      </p:sp>
      <p:sp>
        <p:nvSpPr>
          <p:cNvPr id="39" name="Rectangle 38"/>
          <p:cNvSpPr/>
          <p:nvPr/>
        </p:nvSpPr>
        <p:spPr>
          <a:xfrm>
            <a:off x="7626870" y="5238834"/>
            <a:ext cx="17227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Throughput – 5 Cycles</a:t>
            </a:r>
            <a:endParaRPr lang="en-US" sz="9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02843" y="70431"/>
            <a:ext cx="1996335" cy="927823"/>
            <a:chOff x="1202146" y="1826297"/>
            <a:chExt cx="6207129" cy="3555697"/>
          </a:xfrm>
        </p:grpSpPr>
        <p:sp>
          <p:nvSpPr>
            <p:cNvPr id="17" name="Rectangle 16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2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1" grpId="0" animBg="1"/>
      <p:bldP spid="26" grpId="0" animBg="1"/>
      <p:bldP spid="34" grpId="0" animBg="1"/>
      <p:bldP spid="35" grpId="0" animBg="1"/>
      <p:bldP spid="36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" y="1376363"/>
            <a:ext cx="9029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06626" y="159600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700" dirty="0"/>
              <a:t>Addr. Calc.</a:t>
            </a:r>
            <a:r>
              <a:rPr lang="en-US" sz="3700" dirty="0" smtClean="0"/>
              <a:t>– mid valid output</a:t>
            </a:r>
            <a:endParaRPr lang="he-IL" sz="3700" dirty="0"/>
          </a:p>
        </p:txBody>
      </p:sp>
      <p:sp>
        <p:nvSpPr>
          <p:cNvPr id="6" name="Flowchart: Punched Tape 5"/>
          <p:cNvSpPr/>
          <p:nvPr/>
        </p:nvSpPr>
        <p:spPr>
          <a:xfrm>
            <a:off x="8336226" y="3032956"/>
            <a:ext cx="68045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output</a:t>
            </a:r>
            <a:endParaRPr lang="he-IL" sz="900" dirty="0"/>
          </a:p>
        </p:txBody>
      </p:sp>
      <p:sp>
        <p:nvSpPr>
          <p:cNvPr id="7" name="Rectangle 6"/>
          <p:cNvSpPr/>
          <p:nvPr/>
        </p:nvSpPr>
        <p:spPr>
          <a:xfrm>
            <a:off x="4404498" y="2852936"/>
            <a:ext cx="299271" cy="36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6876256" y="4887497"/>
            <a:ext cx="1872208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03769" y="3212976"/>
            <a:ext cx="3972687" cy="13681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956376" y="3359526"/>
            <a:ext cx="1039679" cy="12936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" name="Group 9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9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" y="1617622"/>
            <a:ext cx="8975994" cy="368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214" y="1973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Addr. Calc.</a:t>
            </a:r>
            <a:r>
              <a:rPr lang="en-US" sz="3700" dirty="0" smtClean="0"/>
              <a:t>– </a:t>
            </a:r>
            <a:br>
              <a:rPr lang="en-US" sz="3700" dirty="0" smtClean="0"/>
            </a:br>
            <a:r>
              <a:rPr lang="en-US" sz="3700" dirty="0" smtClean="0"/>
              <a:t>end of calc. process</a:t>
            </a:r>
            <a:endParaRPr lang="he-IL" sz="3700" dirty="0"/>
          </a:p>
        </p:txBody>
      </p:sp>
      <p:sp>
        <p:nvSpPr>
          <p:cNvPr id="5" name="Flowchart: Punched Tape 4"/>
          <p:cNvSpPr/>
          <p:nvPr/>
        </p:nvSpPr>
        <p:spPr>
          <a:xfrm>
            <a:off x="8152589" y="4347102"/>
            <a:ext cx="68045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finish</a:t>
            </a:r>
            <a:endParaRPr lang="he-IL" sz="900" dirty="0"/>
          </a:p>
        </p:txBody>
      </p:sp>
      <p:sp>
        <p:nvSpPr>
          <p:cNvPr id="6" name="Rectangle 5"/>
          <p:cNvSpPr/>
          <p:nvPr/>
        </p:nvSpPr>
        <p:spPr>
          <a:xfrm>
            <a:off x="4788024" y="2888940"/>
            <a:ext cx="221643" cy="4680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4898846" y="3356992"/>
            <a:ext cx="2913514" cy="12781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67544" y="4635134"/>
            <a:ext cx="2021843" cy="23402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Flowchart: Punched Tape 14"/>
          <p:cNvSpPr/>
          <p:nvPr/>
        </p:nvSpPr>
        <p:spPr>
          <a:xfrm>
            <a:off x="5148064" y="2744924"/>
            <a:ext cx="1512168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New image indexes</a:t>
            </a:r>
            <a:endParaRPr lang="he-IL" sz="900" dirty="0"/>
          </a:p>
        </p:txBody>
      </p:sp>
      <p:grpSp>
        <p:nvGrpSpPr>
          <p:cNvPr id="9" name="Group 8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0" name="Rectangle 9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4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660" y="116632"/>
            <a:ext cx="5488460" cy="1143000"/>
          </a:xfrm>
        </p:spPr>
        <p:txBody>
          <a:bodyPr>
            <a:normAutofit/>
          </a:bodyPr>
          <a:lstStyle/>
          <a:p>
            <a:pPr rtl="0"/>
            <a:r>
              <a:rPr lang="en-US" sz="3600" dirty="0" smtClean="0"/>
              <a:t>Addr</a:t>
            </a:r>
            <a:r>
              <a:rPr lang="en-US" sz="3600" dirty="0"/>
              <a:t>. Calc</a:t>
            </a:r>
            <a:r>
              <a:rPr lang="en-US" sz="3600" dirty="0" smtClean="0"/>
              <a:t>. –Test Bench</a:t>
            </a:r>
            <a:endParaRPr lang="he-IL" sz="3600" dirty="0"/>
          </a:p>
        </p:txBody>
      </p:sp>
      <p:sp>
        <p:nvSpPr>
          <p:cNvPr id="4" name="Rectangle 3"/>
          <p:cNvSpPr/>
          <p:nvPr/>
        </p:nvSpPr>
        <p:spPr>
          <a:xfrm>
            <a:off x="395536" y="2034426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562775" y="2050053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98" y="2034426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49291" y="2050053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75" y="2276872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660232" y="2092206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6216" y="1628800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6" name="Oval 15"/>
          <p:cNvSpPr/>
          <p:nvPr/>
        </p:nvSpPr>
        <p:spPr>
          <a:xfrm>
            <a:off x="2159732" y="2417279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24" name="Oval 23"/>
          <p:cNvSpPr/>
          <p:nvPr/>
        </p:nvSpPr>
        <p:spPr>
          <a:xfrm>
            <a:off x="2175384" y="371703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25" name="Oval 24"/>
          <p:cNvSpPr/>
          <p:nvPr/>
        </p:nvSpPr>
        <p:spPr>
          <a:xfrm>
            <a:off x="2572569" y="371703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6" name="Oval 25"/>
          <p:cNvSpPr/>
          <p:nvPr/>
        </p:nvSpPr>
        <p:spPr>
          <a:xfrm>
            <a:off x="2932609" y="3722551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2339588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2564904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4442631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30" name="Oval 29"/>
          <p:cNvSpPr/>
          <p:nvPr/>
        </p:nvSpPr>
        <p:spPr>
          <a:xfrm>
            <a:off x="2418520" y="2416959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31" name="Oval 30"/>
          <p:cNvSpPr/>
          <p:nvPr/>
        </p:nvSpPr>
        <p:spPr>
          <a:xfrm>
            <a:off x="2418520" y="4082591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6881936" y="2872681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20" y="2176024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6818586" y="167160"/>
            <a:ext cx="1996335" cy="927823"/>
            <a:chOff x="1202146" y="1826297"/>
            <a:chExt cx="6207129" cy="3555697"/>
          </a:xfrm>
        </p:grpSpPr>
        <p:sp>
          <p:nvSpPr>
            <p:cNvPr id="22" name="Rectangle 21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1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6" grpId="0" animBg="1"/>
      <p:bldP spid="16" grpId="1" animBg="1"/>
      <p:bldP spid="16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3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50904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Addr. Calc. </a:t>
            </a:r>
            <a:r>
              <a:rPr lang="en-US" sz="4400" dirty="0" smtClean="0"/>
              <a:t>–</a:t>
            </a:r>
            <a:br>
              <a:rPr lang="en-US" sz="4400" dirty="0" smtClean="0"/>
            </a:br>
            <a:r>
              <a:rPr lang="en-US" sz="4400" dirty="0" smtClean="0"/>
              <a:t>Testing with Matlab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1501167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73431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Right Arrow 4"/>
          <p:cNvSpPr/>
          <p:nvPr/>
        </p:nvSpPr>
        <p:spPr>
          <a:xfrm>
            <a:off x="2550357" y="3364621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19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3928467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5"/>
          <p:cNvSpPr/>
          <p:nvPr/>
        </p:nvSpPr>
        <p:spPr>
          <a:xfrm>
            <a:off x="1187624" y="3364621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ight Arrow 9"/>
          <p:cNvSpPr/>
          <p:nvPr/>
        </p:nvSpPr>
        <p:spPr>
          <a:xfrm>
            <a:off x="5940152" y="3429000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52842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11760" y="5373216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3" name="Rectangle 12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15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he-IL" sz="4000" dirty="0" smtClean="0"/>
              <a:t> </a:t>
            </a:r>
            <a:r>
              <a:rPr lang="en-US" sz="4000" dirty="0" smtClean="0"/>
              <a:t>Various Test Results (1)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2293" name="Picture 5" descr="P:\image-rotation-technion-ee\Matlab\Address Calc Test\test_addr_calc_output_results\crop10_zoom1_angle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9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Results(2)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3315" name="Picture 3" descr="P:\image-rotation-technion-ee\Matlab\Address Calc Test\test_addr_calc_output_results\crop10_zoom4_angle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Results(3)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4339" name="Picture 3" descr="P:\image-rotation-technion-ee\Matlab\Address Calc Test\test_addr_calc_output_results\crop29_zoom1_angle3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Results(4)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5363" name="Picture 3" descr="P:\image-rotation-technion-ee\Matlab\Address Calc Test\test_addr_calc_output_results\crop29_zoom16_angle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Results(5)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6386" name="Picture 2" descr="P:\image-rotation-technion-ee\Matlab\Address Calc Test\test_addr_calc_output_results\crop40_zoom2_angle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6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19010" y="1484784"/>
            <a:ext cx="8229600" cy="4666523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75287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415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3652" y="67606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 </a:t>
            </a:r>
            <a:br>
              <a:rPr lang="en-US" sz="3600" dirty="0" smtClean="0"/>
            </a:br>
            <a:r>
              <a:rPr lang="en-US" sz="3600" dirty="0" smtClean="0"/>
              <a:t>Simulation</a:t>
            </a:r>
            <a:endParaRPr lang="he-IL" dirty="0"/>
          </a:p>
        </p:txBody>
      </p:sp>
      <p:pic>
        <p:nvPicPr>
          <p:cNvPr id="5" name="Content Placeholder 4" descr="C:\Users\urizi\Desktop\Capture_bilinear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0" t="18132" r="2710" b="4470"/>
          <a:stretch/>
        </p:blipFill>
        <p:spPr bwMode="auto">
          <a:xfrm>
            <a:off x="1259632" y="1484784"/>
            <a:ext cx="7653535" cy="3888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19672" y="1988840"/>
            <a:ext cx="1512168" cy="17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1590936" y="1700858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trigger</a:t>
            </a:r>
            <a:endParaRPr lang="he-IL" sz="1200" dirty="0"/>
          </a:p>
        </p:txBody>
      </p:sp>
      <p:sp>
        <p:nvSpPr>
          <p:cNvPr id="11" name="Rectangle 10"/>
          <p:cNvSpPr/>
          <p:nvPr/>
        </p:nvSpPr>
        <p:spPr>
          <a:xfrm>
            <a:off x="5508104" y="1982670"/>
            <a:ext cx="216024" cy="18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ounded Rectangle 11"/>
          <p:cNvSpPr/>
          <p:nvPr/>
        </p:nvSpPr>
        <p:spPr>
          <a:xfrm>
            <a:off x="798848" y="2519958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inputs</a:t>
            </a:r>
            <a:endParaRPr lang="he-IL" sz="1200" dirty="0"/>
          </a:p>
        </p:txBody>
      </p:sp>
      <p:sp>
        <p:nvSpPr>
          <p:cNvPr id="13" name="Rectangle 12"/>
          <p:cNvSpPr/>
          <p:nvPr/>
        </p:nvSpPr>
        <p:spPr>
          <a:xfrm>
            <a:off x="1590936" y="2564904"/>
            <a:ext cx="1540904" cy="86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ounded Rectangle 13"/>
          <p:cNvSpPr/>
          <p:nvPr/>
        </p:nvSpPr>
        <p:spPr>
          <a:xfrm>
            <a:off x="402804" y="3645024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Pipeline</a:t>
            </a:r>
            <a:endParaRPr lang="he-IL" sz="1200" dirty="0"/>
          </a:p>
        </p:txBody>
      </p:sp>
      <p:sp>
        <p:nvSpPr>
          <p:cNvPr id="15" name="Rectangle 14"/>
          <p:cNvSpPr/>
          <p:nvPr/>
        </p:nvSpPr>
        <p:spPr>
          <a:xfrm>
            <a:off x="1590936" y="3429000"/>
            <a:ext cx="1828937" cy="1584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19873" y="3573016"/>
            <a:ext cx="2016223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19873" y="4005064"/>
            <a:ext cx="2196243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19873" y="4509120"/>
            <a:ext cx="2304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19873" y="4725144"/>
            <a:ext cx="24566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19873" y="4945732"/>
            <a:ext cx="2609054" cy="67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329640" y="2665562"/>
            <a:ext cx="792088" cy="288032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/>
              <a:t>Results</a:t>
            </a:r>
            <a:endParaRPr lang="he-IL" sz="1200" b="1" dirty="0"/>
          </a:p>
        </p:txBody>
      </p:sp>
      <p:sp>
        <p:nvSpPr>
          <p:cNvPr id="31" name="Rectangle 30"/>
          <p:cNvSpPr/>
          <p:nvPr/>
        </p:nvSpPr>
        <p:spPr>
          <a:xfrm>
            <a:off x="608528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ounded Rectangle 32"/>
          <p:cNvSpPr/>
          <p:nvPr/>
        </p:nvSpPr>
        <p:spPr>
          <a:xfrm>
            <a:off x="4121950" y="4085456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050" dirty="0" smtClean="0"/>
              <a:t>5 cycles</a:t>
            </a:r>
            <a:endParaRPr lang="he-IL" sz="1050" dirty="0"/>
          </a:p>
        </p:txBody>
      </p:sp>
      <p:sp>
        <p:nvSpPr>
          <p:cNvPr id="37" name="Rectangle 36"/>
          <p:cNvSpPr/>
          <p:nvPr/>
        </p:nvSpPr>
        <p:spPr>
          <a:xfrm>
            <a:off x="694826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Rectangle 37"/>
          <p:cNvSpPr/>
          <p:nvPr/>
        </p:nvSpPr>
        <p:spPr>
          <a:xfrm>
            <a:off x="766834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 38"/>
          <p:cNvSpPr/>
          <p:nvPr/>
        </p:nvSpPr>
        <p:spPr>
          <a:xfrm>
            <a:off x="8460432" y="2270026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2" name="Group 41"/>
          <p:cNvGrpSpPr/>
          <p:nvPr/>
        </p:nvGrpSpPr>
        <p:grpSpPr>
          <a:xfrm>
            <a:off x="3400540" y="1420211"/>
            <a:ext cx="1755204" cy="3773492"/>
            <a:chOff x="421904" y="2873841"/>
            <a:chExt cx="1251148" cy="2979398"/>
          </a:xfrm>
        </p:grpSpPr>
        <p:pic>
          <p:nvPicPr>
            <p:cNvPr id="40" name="Picture 39" descr="C:\Users\urizi\Desktop\Capture_bilinear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1165" b="17644"/>
            <a:stretch/>
          </p:blipFill>
          <p:spPr bwMode="auto">
            <a:xfrm>
              <a:off x="421904" y="3062961"/>
              <a:ext cx="1251148" cy="27902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51713" y="2873841"/>
              <a:ext cx="1191530" cy="41311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Matlab Results for comparison</a:t>
              </a:r>
              <a:endParaRPr lang="he-IL" sz="14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449563" y="2040732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Rectangle 43"/>
          <p:cNvSpPr/>
          <p:nvPr/>
        </p:nvSpPr>
        <p:spPr>
          <a:xfrm>
            <a:off x="3504340" y="2760043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Rectangle 44"/>
          <p:cNvSpPr/>
          <p:nvPr/>
        </p:nvSpPr>
        <p:spPr>
          <a:xfrm>
            <a:off x="3449565" y="3573016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/>
          <p:cNvSpPr/>
          <p:nvPr/>
        </p:nvSpPr>
        <p:spPr>
          <a:xfrm>
            <a:off x="3475763" y="4315569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TextBox 46"/>
          <p:cNvSpPr txBox="1"/>
          <p:nvPr/>
        </p:nvSpPr>
        <p:spPr>
          <a:xfrm>
            <a:off x="683568" y="5517232"/>
            <a:ext cx="7146236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800" b="1" dirty="0"/>
              <a:t>error margin of </a:t>
            </a:r>
            <a:r>
              <a:rPr lang="en-US" sz="2800" b="1" dirty="0" smtClean="0"/>
              <a:t>maximum 4 </a:t>
            </a:r>
            <a:r>
              <a:rPr lang="en-US" sz="2800" b="1" dirty="0"/>
              <a:t>grey scale levels which means </a:t>
            </a:r>
            <a:r>
              <a:rPr lang="en-US" sz="2800" b="1" dirty="0" smtClean="0"/>
              <a:t>1.5% </a:t>
            </a:r>
            <a:r>
              <a:rPr lang="en-US" sz="2800" b="1" dirty="0"/>
              <a:t>in 8 bit </a:t>
            </a:r>
            <a:r>
              <a:rPr lang="en-US" sz="2800" b="1" dirty="0" smtClean="0"/>
              <a:t>image</a:t>
            </a:r>
            <a:endParaRPr lang="he-IL" sz="2800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6937057" y="56564"/>
            <a:ext cx="1996335" cy="927823"/>
            <a:chOff x="7088615" y="112834"/>
            <a:chExt cx="1996335" cy="927823"/>
          </a:xfrm>
        </p:grpSpPr>
        <p:sp>
          <p:nvSpPr>
            <p:cNvPr id="49" name="Rectangle 48"/>
            <p:cNvSpPr/>
            <p:nvPr/>
          </p:nvSpPr>
          <p:spPr>
            <a:xfrm>
              <a:off x="7109616" y="198110"/>
              <a:ext cx="1694942" cy="7521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07189" y="661094"/>
              <a:ext cx="316740" cy="1538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78955" y="531045"/>
              <a:ext cx="604447" cy="20005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06029" y="523870"/>
              <a:ext cx="576844" cy="184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48184" y="796338"/>
              <a:ext cx="291581" cy="15388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276697" y="112834"/>
              <a:ext cx="808253" cy="170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44782" y="825213"/>
              <a:ext cx="623059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39765" y="267987"/>
              <a:ext cx="623163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0" grpId="0" animBg="1"/>
      <p:bldP spid="31" grpId="0" animBg="1"/>
      <p:bldP spid="33" grpId="0" animBg="1"/>
      <p:bldP spid="33" grpId="1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outer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Division of the memory</a:t>
            </a:r>
          </a:p>
          <a:p>
            <a:pPr algn="l" rtl="0"/>
            <a:r>
              <a:rPr lang="en-US" dirty="0" smtClean="0"/>
              <a:t>explain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Banks </a:t>
            </a:r>
            <a:r>
              <a:rPr lang="en-US" dirty="0" err="1" smtClean="0"/>
              <a:t>managment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88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2" y="3312525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Burn VHDL version onto DE2 board</a:t>
            </a:r>
          </a:p>
          <a:p>
            <a:pPr algn="l" rtl="0"/>
            <a:r>
              <a:rPr lang="en-US" dirty="0" smtClean="0"/>
              <a:t>Image transmission by </a:t>
            </a:r>
            <a:r>
              <a:rPr lang="en-US" dirty="0" err="1" smtClean="0"/>
              <a:t>Matlab</a:t>
            </a:r>
            <a:r>
              <a:rPr lang="en-US" dirty="0" smtClean="0"/>
              <a:t> with selected parameters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Demonstration/Display Image- steps</a:t>
            </a:r>
            <a:endParaRPr lang="he-IL" dirty="0"/>
          </a:p>
        </p:txBody>
      </p:sp>
      <p:pic>
        <p:nvPicPr>
          <p:cNvPr id="14338" name="Picture 2" descr="C:\Temp\IMG-20130531-WA0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/>
          <a:stretch/>
        </p:blipFill>
        <p:spPr bwMode="auto">
          <a:xfrm>
            <a:off x="5436096" y="2955850"/>
            <a:ext cx="2915220" cy="3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0" y="3579750"/>
            <a:ext cx="3023658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TB 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 dirty="0"/>
              <a:t> (Notepad++ plugin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48181"/>
              </p:ext>
            </p:extLst>
          </p:nvPr>
        </p:nvGraphicFramePr>
        <p:xfrm>
          <a:off x="1177059" y="1569272"/>
          <a:ext cx="6419071" cy="2763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08543"/>
                <a:gridCol w="1810528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Tasks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Finish Image Man. Manager – complete read/write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Complete Top Block, Integration with global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December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 of complete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Synthesis- working with 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February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Presentation –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529350"/>
            <a:ext cx="8229600" cy="4525963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1. Editing the Matlab GUI to support non   compressed image</a:t>
            </a:r>
          </a:p>
          <a:p>
            <a:pPr marL="109728" indent="0" algn="l" rtl="0">
              <a:buNone/>
            </a:pP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68" y="2187968"/>
            <a:ext cx="733440" cy="433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68" y="2267092"/>
            <a:ext cx="755888" cy="425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99592" y="2607131"/>
            <a:ext cx="2160240" cy="9658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Old </a:t>
            </a:r>
            <a:r>
              <a:rPr lang="en-US" dirty="0" err="1" smtClean="0"/>
              <a:t>Uart</a:t>
            </a:r>
            <a:r>
              <a:rPr lang="en-US" dirty="0" smtClean="0"/>
              <a:t> Message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61424" y="2339129"/>
            <a:ext cx="1872208" cy="1501888"/>
            <a:chOff x="5364088" y="2339129"/>
            <a:chExt cx="1872208" cy="1501888"/>
          </a:xfrm>
        </p:grpSpPr>
        <p:sp>
          <p:nvSpPr>
            <p:cNvPr id="14" name="Right Brace 13"/>
            <p:cNvSpPr/>
            <p:nvPr/>
          </p:nvSpPr>
          <p:spPr>
            <a:xfrm>
              <a:off x="5364088" y="2339129"/>
              <a:ext cx="576064" cy="1501888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28184" y="2852936"/>
              <a:ext cx="1008112" cy="5760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Header</a:t>
              </a:r>
              <a:endParaRPr lang="he-IL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83872" y="5830781"/>
            <a:ext cx="1463393" cy="714725"/>
            <a:chOff x="5268847" y="5830782"/>
            <a:chExt cx="1463393" cy="714725"/>
          </a:xfrm>
        </p:grpSpPr>
        <p:sp>
          <p:nvSpPr>
            <p:cNvPr id="24" name="Right Brace 23"/>
            <p:cNvSpPr/>
            <p:nvPr/>
          </p:nvSpPr>
          <p:spPr>
            <a:xfrm>
              <a:off x="5268847" y="5830782"/>
              <a:ext cx="352725" cy="714725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93573" y="5959620"/>
              <a:ext cx="1038667" cy="457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Tail</a:t>
              </a:r>
              <a:endParaRPr lang="he-IL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99592" y="2607130"/>
            <a:ext cx="2160240" cy="9658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Uart</a:t>
            </a:r>
            <a:r>
              <a:rPr lang="en-US" dirty="0" smtClean="0"/>
              <a:t> Message</a:t>
            </a:r>
            <a:endParaRPr lang="he-IL" dirty="0"/>
          </a:p>
        </p:txBody>
      </p:sp>
      <p:sp>
        <p:nvSpPr>
          <p:cNvPr id="22" name="Rectangle 21" hidden="1"/>
          <p:cNvSpPr/>
          <p:nvPr/>
        </p:nvSpPr>
        <p:spPr>
          <a:xfrm>
            <a:off x="806381" y="5405806"/>
            <a:ext cx="2223864" cy="7823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Data </a:t>
            </a:r>
            <a:r>
              <a:rPr lang="en-US" dirty="0"/>
              <a:t>:</a:t>
            </a:r>
            <a:r>
              <a:rPr lang="en-US" dirty="0" smtClean="0"/>
              <a:t> Gray level + repetitions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3059832" y="4077072"/>
            <a:ext cx="1543784" cy="1656184"/>
            <a:chOff x="3059832" y="4077072"/>
            <a:chExt cx="1543784" cy="1656184"/>
          </a:xfrm>
        </p:grpSpPr>
        <p:sp>
          <p:nvSpPr>
            <p:cNvPr id="5" name="Rounded Rectangle 4"/>
            <p:cNvSpPr/>
            <p:nvPr/>
          </p:nvSpPr>
          <p:spPr>
            <a:xfrm>
              <a:off x="4355976" y="4077072"/>
              <a:ext cx="247640" cy="16561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6078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9832" y="4396857"/>
              <a:ext cx="108012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Gray Level</a:t>
              </a:r>
              <a:endParaRPr lang="he-IL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16016" y="4077072"/>
            <a:ext cx="1931248" cy="1656184"/>
            <a:chOff x="4716016" y="4077072"/>
            <a:chExt cx="1931248" cy="1656184"/>
          </a:xfrm>
        </p:grpSpPr>
        <p:sp>
          <p:nvSpPr>
            <p:cNvPr id="23" name="Rounded Rectangle 22"/>
            <p:cNvSpPr/>
            <p:nvPr/>
          </p:nvSpPr>
          <p:spPr>
            <a:xfrm>
              <a:off x="4716016" y="4077072"/>
              <a:ext cx="247640" cy="1656184"/>
            </a:xfrm>
            <a:prstGeom prst="roundRect">
              <a:avLst/>
            </a:prstGeom>
            <a:solidFill>
              <a:srgbClr val="FFFF00">
                <a:alpha val="16078"/>
              </a:srgb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92079" y="4437112"/>
              <a:ext cx="135518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Repetition</a:t>
              </a:r>
              <a:endParaRPr lang="he-IL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04248" y="4077072"/>
            <a:ext cx="1872208" cy="1656184"/>
            <a:chOff x="5364088" y="2339129"/>
            <a:chExt cx="1872208" cy="1501888"/>
          </a:xfrm>
        </p:grpSpPr>
        <p:sp>
          <p:nvSpPr>
            <p:cNvPr id="36" name="Right Brace 35"/>
            <p:cNvSpPr/>
            <p:nvPr/>
          </p:nvSpPr>
          <p:spPr>
            <a:xfrm>
              <a:off x="5364088" y="2339129"/>
              <a:ext cx="576064" cy="1501888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8184" y="2852936"/>
              <a:ext cx="1008112" cy="5760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Data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888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30" grpId="0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2895" y="3450657"/>
            <a:ext cx="4590068" cy="2729423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2. Changes that were made in Display Block</a:t>
            </a:r>
          </a:p>
          <a:p>
            <a:pPr lvl="1" algn="l" rtl="0"/>
            <a:r>
              <a:rPr lang="en-US" dirty="0" smtClean="0"/>
              <a:t>Removal of Runlen Extractor (Decompressor)</a:t>
            </a:r>
          </a:p>
          <a:p>
            <a:pPr lvl="1" algn="l" rtl="0"/>
            <a:r>
              <a:rPr lang="en-US" dirty="0" smtClean="0"/>
              <a:t>Update of Processes in Pixel Manager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902721" y="5226590"/>
            <a:ext cx="1475367" cy="3458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1400" dirty="0" smtClean="0"/>
              <a:t>Decompressor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02721" y="4504096"/>
            <a:ext cx="983578" cy="3112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FIFO</a:t>
            </a:r>
            <a:endParaRPr lang="he-IL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017385" y="4985759"/>
            <a:ext cx="819648" cy="5879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VESA</a:t>
            </a:r>
          </a:p>
          <a:p>
            <a:pPr algn="ctr"/>
            <a:r>
              <a:rPr lang="en-US" sz="1400" dirty="0" smtClean="0"/>
              <a:t>Ctrl.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87929" y="3583923"/>
            <a:ext cx="1283699" cy="51878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 err="1" smtClean="0"/>
              <a:t>req_ln_trig</a:t>
            </a:r>
            <a:endParaRPr lang="en-US" sz="1200" dirty="0" smtClean="0"/>
          </a:p>
          <a:p>
            <a:pPr algn="ctr"/>
            <a:r>
              <a:rPr lang="en-US" sz="1200" dirty="0" smtClean="0"/>
              <a:t>&amp; Pixels, </a:t>
            </a:r>
            <a:r>
              <a:rPr lang="en-US" sz="1200" dirty="0" err="1" smtClean="0"/>
              <a:t>VSync</a:t>
            </a:r>
            <a:endParaRPr lang="he-IL" sz="12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3701611" y="4935629"/>
            <a:ext cx="411222" cy="24589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0756" y="3540770"/>
            <a:ext cx="1475367" cy="5187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 Pixel Manager</a:t>
            </a:r>
            <a:endParaRPr lang="he-IL" sz="1200" dirty="0" smtClean="0"/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Req</a:t>
            </a:r>
            <a:r>
              <a:rPr lang="en-US" sz="1200" dirty="0" smtClean="0"/>
              <a:t> for Data)</a:t>
            </a:r>
          </a:p>
        </p:txBody>
      </p:sp>
      <p:cxnSp>
        <p:nvCxnSpPr>
          <p:cNvPr id="14" name="Shape 100"/>
          <p:cNvCxnSpPr>
            <a:stCxn id="10" idx="0"/>
            <a:endCxn id="13" idx="3"/>
          </p:cNvCxnSpPr>
          <p:nvPr/>
        </p:nvCxnSpPr>
        <p:spPr>
          <a:xfrm rot="16200000" flipV="1">
            <a:off x="4768869" y="3327419"/>
            <a:ext cx="1185594" cy="2131086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819801" y="4367669"/>
            <a:ext cx="1043603" cy="3531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WBM</a:t>
            </a:r>
            <a:endParaRPr lang="he-IL" sz="1400" b="1" dirty="0"/>
          </a:p>
        </p:txBody>
      </p:sp>
      <p:cxnSp>
        <p:nvCxnSpPr>
          <p:cNvPr id="16" name="Shape 165"/>
          <p:cNvCxnSpPr>
            <a:stCxn id="13" idx="1"/>
          </p:cNvCxnSpPr>
          <p:nvPr/>
        </p:nvCxnSpPr>
        <p:spPr>
          <a:xfrm rot="10800000" flipV="1">
            <a:off x="2492896" y="3800163"/>
            <a:ext cx="327861" cy="302547"/>
          </a:xfrm>
          <a:prstGeom prst="bentConnector3">
            <a:avLst>
              <a:gd name="adj1" fmla="val 29083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Snip Same Side Corner Rectangle 16"/>
          <p:cNvSpPr/>
          <p:nvPr/>
        </p:nvSpPr>
        <p:spPr>
          <a:xfrm rot="5400000">
            <a:off x="5002105" y="4940557"/>
            <a:ext cx="883049" cy="491789"/>
          </a:xfrm>
          <a:prstGeom prst="snip2SameRect">
            <a:avLst>
              <a:gd name="adj1" fmla="val 32828"/>
              <a:gd name="adj2" fmla="val 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MUX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542018" y="4102710"/>
            <a:ext cx="1147508" cy="5187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Synthetic </a:t>
            </a:r>
          </a:p>
          <a:p>
            <a:pPr algn="ctr" rtl="0"/>
            <a:r>
              <a:rPr lang="en-US" sz="1200" dirty="0" err="1" smtClean="0"/>
              <a:t>Pic</a:t>
            </a:r>
            <a:r>
              <a:rPr lang="en-US" sz="1200" dirty="0" smtClean="0"/>
              <a:t>. Gen</a:t>
            </a:r>
            <a:endParaRPr lang="he-IL" sz="1200" dirty="0"/>
          </a:p>
        </p:txBody>
      </p:sp>
      <p:cxnSp>
        <p:nvCxnSpPr>
          <p:cNvPr id="19" name="Shape 192"/>
          <p:cNvCxnSpPr>
            <a:stCxn id="18" idx="2"/>
            <a:endCxn id="17" idx="1"/>
          </p:cNvCxnSpPr>
          <p:nvPr/>
        </p:nvCxnSpPr>
        <p:spPr>
          <a:xfrm rot="16200000" flipH="1">
            <a:off x="4874276" y="4862992"/>
            <a:ext cx="564954" cy="81964"/>
          </a:xfrm>
          <a:prstGeom prst="bentConnector4">
            <a:avLst>
              <a:gd name="adj1" fmla="val 28686"/>
              <a:gd name="adj2" fmla="val -220002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5" idx="3"/>
          </p:cNvCxnSpPr>
          <p:nvPr/>
        </p:nvCxnSpPr>
        <p:spPr>
          <a:xfrm flipV="1">
            <a:off x="4214158" y="5387148"/>
            <a:ext cx="983578" cy="55701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10" idx="1"/>
          </p:cNvCxnSpPr>
          <p:nvPr/>
        </p:nvCxnSpPr>
        <p:spPr>
          <a:xfrm>
            <a:off x="5689524" y="5186452"/>
            <a:ext cx="327861" cy="93287"/>
          </a:xfrm>
          <a:prstGeom prst="bentConnector3">
            <a:avLst>
              <a:gd name="adj1" fmla="val 26171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2492896" y="4659733"/>
            <a:ext cx="409824" cy="85195"/>
          </a:xfrm>
          <a:prstGeom prst="bent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38791" y="5788530"/>
            <a:ext cx="1475367" cy="3112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Dual </a:t>
            </a:r>
            <a:r>
              <a:rPr lang="en-US" sz="1200" dirty="0" err="1" smtClean="0"/>
              <a:t>Clk</a:t>
            </a:r>
            <a:r>
              <a:rPr lang="en-US" sz="1200" dirty="0" smtClean="0"/>
              <a:t> FIFO</a:t>
            </a:r>
            <a:endParaRPr lang="he-IL" sz="1200" dirty="0"/>
          </a:p>
        </p:txBody>
      </p:sp>
      <p:cxnSp>
        <p:nvCxnSpPr>
          <p:cNvPr id="26" name="Elbow Connector 25"/>
          <p:cNvCxnSpPr>
            <a:stCxn id="8" idx="2"/>
            <a:endCxn id="25" idx="0"/>
          </p:cNvCxnSpPr>
          <p:nvPr/>
        </p:nvCxnSpPr>
        <p:spPr>
          <a:xfrm rot="5400000">
            <a:off x="3450399" y="5598524"/>
            <a:ext cx="216081" cy="163930"/>
          </a:xfrm>
          <a:prstGeom prst="bentConnector3">
            <a:avLst>
              <a:gd name="adj1" fmla="val 25234"/>
            </a:avLst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87954" y="4744927"/>
            <a:ext cx="480403" cy="2766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en-US" sz="1000" dirty="0" smtClean="0"/>
              <a:t>8 bit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58439" y="5547699"/>
            <a:ext cx="480404" cy="2766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sz="1000" dirty="0" smtClean="0"/>
              <a:t>8 bit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689526" y="4343540"/>
            <a:ext cx="737683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56550" y="4530713"/>
            <a:ext cx="603631" cy="4496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000" dirty="0" err="1" smtClean="0"/>
              <a:t>Hsync</a:t>
            </a:r>
            <a:r>
              <a:rPr lang="en-US" sz="1000" dirty="0" smtClean="0"/>
              <a:t>,</a:t>
            </a:r>
          </a:p>
          <a:p>
            <a:pPr algn="l" rtl="0"/>
            <a:r>
              <a:rPr lang="en-US" sz="1000" dirty="0" err="1" smtClean="0"/>
              <a:t>VSync</a:t>
            </a:r>
            <a:endParaRPr lang="en-US" sz="1000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4869877" y="3059107"/>
            <a:ext cx="2213014" cy="465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Display Controller</a:t>
            </a:r>
            <a:endParaRPr lang="he-IL" dirty="0"/>
          </a:p>
        </p:txBody>
      </p:sp>
      <p:sp>
        <p:nvSpPr>
          <p:cNvPr id="33" name="TextBox 32"/>
          <p:cNvSpPr txBox="1"/>
          <p:nvPr/>
        </p:nvSpPr>
        <p:spPr>
          <a:xfrm>
            <a:off x="3265869" y="3114634"/>
            <a:ext cx="1065543" cy="34585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34" name="Oval 33"/>
          <p:cNvSpPr/>
          <p:nvPr/>
        </p:nvSpPr>
        <p:spPr>
          <a:xfrm>
            <a:off x="3230580" y="2978830"/>
            <a:ext cx="245895" cy="240831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he-IL" sz="1200" dirty="0" smtClean="0"/>
              <a:t>4</a:t>
            </a:r>
            <a:endParaRPr lang="he-IL" sz="1200" dirty="0"/>
          </a:p>
        </p:txBody>
      </p:sp>
      <p:sp>
        <p:nvSpPr>
          <p:cNvPr id="39" name="Isosceles Triangle 38"/>
          <p:cNvSpPr/>
          <p:nvPr/>
        </p:nvSpPr>
        <p:spPr>
          <a:xfrm rot="5400000">
            <a:off x="2782305" y="3900330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Isosceles Triangle 39"/>
          <p:cNvSpPr/>
          <p:nvPr/>
        </p:nvSpPr>
        <p:spPr>
          <a:xfrm rot="5400000">
            <a:off x="2864270" y="4622824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2864270" y="5425595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2699496" y="5827825"/>
            <a:ext cx="160554" cy="81965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Isosceles Triangle 43"/>
          <p:cNvSpPr/>
          <p:nvPr/>
        </p:nvSpPr>
        <p:spPr>
          <a:xfrm rot="5400000">
            <a:off x="2699496" y="5988379"/>
            <a:ext cx="160554" cy="81965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Isosceles Triangle 44"/>
          <p:cNvSpPr/>
          <p:nvPr/>
        </p:nvSpPr>
        <p:spPr>
          <a:xfrm rot="5400000">
            <a:off x="5978934" y="5345318"/>
            <a:ext cx="240831" cy="16393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Isosceles Triangle 45"/>
          <p:cNvSpPr/>
          <p:nvPr/>
        </p:nvSpPr>
        <p:spPr>
          <a:xfrm rot="5400000">
            <a:off x="4503567" y="4462270"/>
            <a:ext cx="240831" cy="16393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Group 47"/>
          <p:cNvGrpSpPr/>
          <p:nvPr/>
        </p:nvGrpSpPr>
        <p:grpSpPr>
          <a:xfrm>
            <a:off x="6181314" y="5788530"/>
            <a:ext cx="819648" cy="380444"/>
            <a:chOff x="6643702" y="2928934"/>
            <a:chExt cx="714380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6643702" y="2928934"/>
              <a:ext cx="71438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 sz="800" dirty="0" smtClean="0"/>
                <a:t>  - 133 MHz</a:t>
              </a:r>
            </a:p>
            <a:p>
              <a:pPr algn="l" rtl="0"/>
              <a:r>
                <a:rPr lang="en-US" sz="800" dirty="0" smtClean="0"/>
                <a:t>  - 40 MHz</a:t>
              </a:r>
            </a:p>
          </p:txBody>
        </p:sp>
        <p:sp>
          <p:nvSpPr>
            <p:cNvPr id="50" name="Isosceles Triangle 49"/>
            <p:cNvSpPr/>
            <p:nvPr/>
          </p:nvSpPr>
          <p:spPr>
            <a:xfrm rot="5400000">
              <a:off x="6641306" y="3000375"/>
              <a:ext cx="142876" cy="71438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6643687" y="3131344"/>
              <a:ext cx="142876" cy="71438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59" name="Shape 165"/>
          <p:cNvCxnSpPr>
            <a:stCxn id="13" idx="2"/>
          </p:cNvCxnSpPr>
          <p:nvPr/>
        </p:nvCxnSpPr>
        <p:spPr>
          <a:xfrm rot="5400000">
            <a:off x="3172241" y="4117897"/>
            <a:ext cx="444538" cy="32786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hape 165"/>
          <p:cNvCxnSpPr/>
          <p:nvPr/>
        </p:nvCxnSpPr>
        <p:spPr>
          <a:xfrm rot="5400000">
            <a:off x="2842992" y="5201722"/>
            <a:ext cx="974397" cy="19921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8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xit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9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8" grpId="0"/>
      <p:bldP spid="29" grpId="0"/>
      <p:bldP spid="4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2816</TotalTime>
  <Words>2349</Words>
  <Application>Microsoft Office PowerPoint</Application>
  <PresentationFormat>On-screen Show (4:3)</PresentationFormat>
  <Paragraphs>748</Paragraphs>
  <Slides>53</Slides>
  <Notes>24</Notes>
  <HiddenSlides>19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Degeneration of the system</vt:lpstr>
      <vt:lpstr>Degeneration of the system</vt:lpstr>
      <vt:lpstr>Degeneration of the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 Parameter Registers –   Simulation</vt:lpstr>
      <vt:lpstr>Address Calculator</vt:lpstr>
      <vt:lpstr>Addr. Calc.  - Initial µArchitucture</vt:lpstr>
      <vt:lpstr>Addr. Calc.  - Improved µArchitucture</vt:lpstr>
      <vt:lpstr>Addr. Calc. – working with fractures</vt:lpstr>
      <vt:lpstr>Addr. Calc.– first valid output</vt:lpstr>
      <vt:lpstr>Addr. Calc.– mid valid output</vt:lpstr>
      <vt:lpstr>Addr. Calc.–  end of calc. process</vt:lpstr>
      <vt:lpstr>Addr. Calc. –Test Bench</vt:lpstr>
      <vt:lpstr>Addr. Calc. – Testing with Matlab</vt:lpstr>
      <vt:lpstr>Addr. Calc. –  Various Test Results (1)</vt:lpstr>
      <vt:lpstr>Addr. Calc. – Various Test Results(2)</vt:lpstr>
      <vt:lpstr>Addr. Calc. – Various Test Results(3)</vt:lpstr>
      <vt:lpstr>Addr. Calc. – Various Test Results(4)</vt:lpstr>
      <vt:lpstr>Addr. Calc. – Various Test Results(5)</vt:lpstr>
      <vt:lpstr>Bilinear Interpolator</vt:lpstr>
      <vt:lpstr>Bilinear Interpolator – µArchitucture</vt:lpstr>
      <vt:lpstr>Bilinear Interpolator –  Simulation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Banks managment</vt:lpstr>
      <vt:lpstr>Test Benches</vt:lpstr>
      <vt:lpstr>Test Bench (1)- ADDR_CLAC</vt:lpstr>
      <vt:lpstr>Test Bench (1)- ADDR_CLAC cont.</vt:lpstr>
      <vt:lpstr>Test Bench (2)- IMG_MAN</vt:lpstr>
      <vt:lpstr>Demonstration/Display Image- steps</vt:lpstr>
      <vt:lpstr>Main milestones</vt:lpstr>
      <vt:lpstr>Working methods</vt:lpstr>
      <vt:lpstr>Problems during the process (1) </vt:lpstr>
      <vt:lpstr>Problems during the process (2) </vt:lpstr>
      <vt:lpstr>Problems during the process (3)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358</cp:revision>
  <dcterms:created xsi:type="dcterms:W3CDTF">2006-08-16T00:00:00Z</dcterms:created>
  <dcterms:modified xsi:type="dcterms:W3CDTF">2013-06-01T15:29:14Z</dcterms:modified>
</cp:coreProperties>
</file>